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embeddedFontLst>
    <p:embeddedFont>
      <p:font typeface="Roboto"/>
      <p:regular r:id="rId16"/>
      <p:bold r:id="rId17"/>
      <p:italic r:id="rId18"/>
      <p:boldItalic r:id="rId19"/>
    </p:embeddedFont>
    <p:embeddedFont>
      <p:font typeface="Pacifico"/>
      <p:regular r:id="rId20"/>
    </p:embeddedFont>
    <p:embeddedFont>
      <p:font typeface="Spectral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5" roundtripDataSignature="AMtx7mig+267bAD/Xrmg9USSC+6qVDwgM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acifico-regular.fntdata"/><Relationship Id="rId22" Type="http://schemas.openxmlformats.org/officeDocument/2006/relationships/font" Target="fonts/Spectral-bold.fntdata"/><Relationship Id="rId21" Type="http://schemas.openxmlformats.org/officeDocument/2006/relationships/font" Target="fonts/Spectral-regular.fntdata"/><Relationship Id="rId24" Type="http://schemas.openxmlformats.org/officeDocument/2006/relationships/font" Target="fonts/Spectral-boldItalic.fntdata"/><Relationship Id="rId23" Type="http://schemas.openxmlformats.org/officeDocument/2006/relationships/font" Target="fonts/Spectral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19" Type="http://schemas.openxmlformats.org/officeDocument/2006/relationships/font" Target="fonts/Roboto-boldItalic.fntdata"/><Relationship Id="rId18" Type="http://schemas.openxmlformats.org/officeDocument/2006/relationships/font" Target="fonts/Roboto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7" name="Google Shape;16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352f216e9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" name="Google Shape;105;g3352f216e9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95e5e449e4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" name="Google Shape;115;g395e5e449e4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" name="Google Shape;12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9" name="Google Shape;12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95e5e449e4_0_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6" name="Google Shape;136;g395e5e449e4_0_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d00dd060d3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d00dd060d3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3d00dd060d3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d00dd060d3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d00dd060d3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3d00dd060d3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1.jpg"/><Relationship Id="rId5" Type="http://schemas.openxmlformats.org/officeDocument/2006/relationships/hyperlink" Target="https://metod-blog.centrdubna.ru/wp-content/uploads/2025/01/Byuzen_Intellekt-karty.pdf" TargetMode="External"/><Relationship Id="rId6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hyperlink" Target="https://vk.com/away.php?to=https%3A%2F%2Fmindmapai.app%2Fru%2F&amp;utf=1" TargetMode="External"/><Relationship Id="rId5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4117025" y="1976950"/>
            <a:ext cx="7938900" cy="17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ПРИЕМ «ИНТЕЛЛЕКТ</a:t>
            </a:r>
            <a: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-</a:t>
            </a:r>
            <a: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КАРТА» (MIND MAP) </a:t>
            </a:r>
            <a:b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В СИСТЕМАТИЗАЦИИ ЛЕКСИКИ </a:t>
            </a:r>
            <a:b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lang="ru-RU" sz="26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ПО ТЕМЕ «WEATHER»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30375" y="3082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600" u="none" cap="none" strike="noStrike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Региональный интенсив </a:t>
            </a:r>
            <a:endParaRPr b="1" i="0" sz="2600" u="none" cap="none" strike="noStrike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i="0" lang="ru-RU" sz="2300" u="none" cap="none" strike="noStrike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«Конструирование урока: от идеи до результата»</a:t>
            </a:r>
            <a:endParaRPr i="0" sz="900" u="none" cap="none" strike="noStrike">
              <a:solidFill>
                <a:srgbClr val="000000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7752925" y="4214753"/>
            <a:ext cx="6096000" cy="20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Цыганкова Любовь Андреевна</a:t>
            </a:r>
            <a:br>
              <a:rPr b="1"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i="1" lang="ru-RU" sz="2300" u="sng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учитель английского языка </a:t>
            </a:r>
            <a:br>
              <a:rPr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МОУ Сосново-Борская СОШ</a:t>
            </a:r>
            <a:br>
              <a:rPr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городской округ Коломна </a:t>
            </a:r>
            <a:br>
              <a:rPr b="1" i="1" lang="ru-RU" sz="23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b="1" i="1" sz="2300">
              <a:solidFill>
                <a:srgbClr val="1F3864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"/>
          <p:cNvSpPr txBox="1"/>
          <p:nvPr>
            <p:ph idx="1" type="body"/>
          </p:nvPr>
        </p:nvSpPr>
        <p:spPr>
          <a:xfrm>
            <a:off x="4937563" y="57705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Выводы</a:t>
            </a:r>
            <a:br>
              <a:rPr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/>
          </a:p>
        </p:txBody>
      </p:sp>
      <p:sp>
        <p:nvSpPr>
          <p:cNvPr id="164" name="Google Shape;164;p5"/>
          <p:cNvSpPr txBox="1"/>
          <p:nvPr/>
        </p:nvSpPr>
        <p:spPr>
          <a:xfrm>
            <a:off x="186450" y="975675"/>
            <a:ext cx="11819100" cy="57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1" lang="ru-RU"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Применение интеллект‑карты </a:t>
            </a:r>
            <a: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вместо стандартной спайдерграммы</a:t>
            </a:r>
            <a:r>
              <a:rPr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 на уроке английского языка </a:t>
            </a:r>
            <a: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показало </a:t>
            </a:r>
            <a:r>
              <a:rPr lang="ru-RU" sz="19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высокую эффективность.</a:t>
            </a:r>
            <a:b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19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-RU" sz="19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Активное участие:</a:t>
            </a:r>
            <a: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Работа у доски с карточками вовлекла даже пассивных учеников. Коллективное обсуждение категорий способствовало более глубокому осмыслени</a:t>
            </a:r>
            <a:r>
              <a:rPr lang="ru-RU" sz="1900">
                <a:solidFill>
                  <a:srgbClr val="0F1115"/>
                </a:solidFill>
                <a:highlight>
                  <a:srgbClr val="FFFFFF"/>
                </a:highlight>
                <a:latin typeface="Spectral"/>
                <a:ea typeface="Spectral"/>
                <a:cs typeface="Spectral"/>
                <a:sym typeface="Spectral"/>
              </a:rPr>
              <a:t>ю </a:t>
            </a:r>
            <a: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лексики.</a:t>
            </a:r>
            <a:b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b="1" sz="1900">
              <a:solidFill>
                <a:srgbClr val="1D3152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lang="ru-RU" sz="19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Структурированность:</a:t>
            </a:r>
            <a: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Деление на блоки позволило учащимся увидеть логические связи между словами и запомнить их не изолированно, а в системе.</a:t>
            </a:r>
            <a:b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19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lang="ru-RU" sz="19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Развитие речи:</a:t>
            </a:r>
            <a: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При выполнении коммуникативного задания ученики уверенно использовали карту как опору, их высказывания стали более развернутыми и связными.</a:t>
            </a:r>
            <a:br>
              <a:rPr lang="ru-RU" sz="19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19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12275" y="891921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3678300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Краткое описание опыта</a:t>
            </a:r>
            <a:endParaRPr b="1" i="1" sz="2600">
              <a:solidFill>
                <a:srgbClr val="1F3864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01" name="Google Shape;101;p2"/>
          <p:cNvSpPr txBox="1"/>
          <p:nvPr>
            <p:ph idx="1" type="body"/>
          </p:nvPr>
        </p:nvSpPr>
        <p:spPr>
          <a:xfrm>
            <a:off x="209900" y="876450"/>
            <a:ext cx="7354500" cy="51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10000"/>
          </a:bodyPr>
          <a:lstStyle/>
          <a:p>
            <a:pPr indent="-508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None/>
            </a:pPr>
            <a:br>
              <a:rPr lang="ru-RU" sz="4000">
                <a:latin typeface="Spectral"/>
                <a:ea typeface="Spectral"/>
                <a:cs typeface="Spectral"/>
                <a:sym typeface="Spectral"/>
              </a:rPr>
            </a:br>
            <a:br>
              <a:rPr lang="ru-RU" sz="6400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64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На уроке английского языка </a:t>
            </a:r>
            <a:r>
              <a:rPr lang="ru-RU" sz="64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вместо традиционной спайдерграммы</a:t>
            </a:r>
            <a:r>
              <a:rPr b="1" lang="ru-RU" sz="64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 </a:t>
            </a:r>
            <a:r>
              <a:rPr lang="ru-RU" sz="64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(паучьей карты) была применена технология построения</a:t>
            </a:r>
            <a:r>
              <a:rPr b="1" lang="ru-RU" sz="64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 </a:t>
            </a:r>
            <a:r>
              <a:rPr lang="ru-RU" sz="64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интеллект‑карты (mind map).</a:t>
            </a:r>
            <a:br>
              <a:rPr b="1" i="1" lang="ru-RU" sz="64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br>
              <a:rPr lang="ru-RU" sz="64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72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Цель урока:</a:t>
            </a:r>
            <a:r>
              <a:rPr b="1" i="1" lang="ru-RU" sz="7200">
                <a:latin typeface="Spectral"/>
                <a:ea typeface="Spectral"/>
                <a:cs typeface="Spectral"/>
                <a:sym typeface="Spectral"/>
              </a:rPr>
              <a:t> </a:t>
            </a: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научиться классифицировать лексику по теме </a:t>
            </a: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«Weather» </a:t>
            </a: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и составлять с ее помощью монологическое высказывание с опорой на интеллект‑карту.</a:t>
            </a:r>
            <a:endParaRPr sz="7200">
              <a:latin typeface="Spectral"/>
              <a:ea typeface="Spectral"/>
              <a:cs typeface="Spectral"/>
              <a:sym typeface="Spectral"/>
            </a:endParaRPr>
          </a:p>
          <a:p>
            <a:pPr indent="-508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8888"/>
              <a:buNone/>
            </a:pPr>
            <a:br>
              <a:rPr lang="ru-RU" sz="7200"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7200" u="sng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Задачи урока:</a:t>
            </a:r>
            <a:br>
              <a:rPr lang="ru-RU" sz="7200" u="sng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– актуализировать имеющуюся у учащихся лексику по теме;</a:t>
            </a:r>
            <a:br>
              <a:rPr lang="ru-RU" sz="7200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– сделать классификацию слов по категориям (температура, осадки, ветер, небо, ощущения);</a:t>
            </a:r>
            <a:br>
              <a:rPr lang="ru-RU" sz="7200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– развить умение устанавливать ассоциативные связи между лексическими единицами;</a:t>
            </a:r>
            <a:br>
              <a:rPr lang="ru-RU" sz="7200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7200">
                <a:latin typeface="Spectral"/>
                <a:ea typeface="Spectral"/>
                <a:cs typeface="Spectral"/>
                <a:sym typeface="Spectral"/>
              </a:rPr>
              <a:t>– создать визуальный конспект, который послужит опорой для составления монологов и диалогов о погоде.</a:t>
            </a:r>
            <a:endParaRPr sz="7200">
              <a:latin typeface="Spectral"/>
              <a:ea typeface="Spectral"/>
              <a:cs typeface="Spectral"/>
              <a:sym typeface="Spectral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7692"/>
              <a:buNone/>
            </a:pPr>
            <a:r>
              <a:t/>
            </a:r>
            <a:endParaRPr b="1" sz="2600">
              <a:latin typeface="Spectral"/>
              <a:ea typeface="Spectral"/>
              <a:cs typeface="Spectral"/>
              <a:sym typeface="Spectral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b="0" l="11617" r="4385" t="0"/>
          <a:stretch/>
        </p:blipFill>
        <p:spPr>
          <a:xfrm>
            <a:off x="7367725" y="1331575"/>
            <a:ext cx="4544224" cy="419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352f216e9d_0_0"/>
          <p:cNvSpPr txBox="1"/>
          <p:nvPr>
            <p:ph type="title"/>
          </p:nvPr>
        </p:nvSpPr>
        <p:spPr>
          <a:xfrm>
            <a:off x="3053025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Теоретическое описание приема</a:t>
            </a:r>
            <a:endParaRPr b="1" i="1" sz="2600">
              <a:solidFill>
                <a:srgbClr val="1F3864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08" name="Google Shape;108;g3352f216e9d_0_0"/>
          <p:cNvSpPr txBox="1"/>
          <p:nvPr>
            <p:ph idx="1" type="body"/>
          </p:nvPr>
        </p:nvSpPr>
        <p:spPr>
          <a:xfrm>
            <a:off x="-77025" y="1391675"/>
            <a:ext cx="9900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Интеллект-карта (Mind Map) </a:t>
            </a:r>
            <a:r>
              <a:rPr lang="ru-RU" sz="2000">
                <a:latin typeface="Spectral"/>
                <a:ea typeface="Spectral"/>
                <a:cs typeface="Spectral"/>
                <a:sym typeface="Spectral"/>
              </a:rPr>
              <a:t>— это способ графического представления информации, основанный на радиантном мышлении</a:t>
            </a:r>
            <a:r>
              <a:rPr b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 (по Тони Бьюзену).</a:t>
            </a:r>
            <a:br>
              <a:rPr b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2000">
              <a:latin typeface="Spectral"/>
              <a:ea typeface="Spectral"/>
              <a:cs typeface="Spectral"/>
              <a:sym typeface="Spectral"/>
            </a:endParaRPr>
          </a:p>
        </p:txBody>
      </p:sp>
      <p:pic>
        <p:nvPicPr>
          <p:cNvPr id="109" name="Google Shape;109;g3352f216e9d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32459" y="1418888"/>
            <a:ext cx="2975191" cy="429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g3352f216e9d_0_0" title="811681527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9103" y="2393925"/>
            <a:ext cx="2819597" cy="3564776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g3352f216e9d_0_0"/>
          <p:cNvSpPr txBox="1"/>
          <p:nvPr/>
        </p:nvSpPr>
        <p:spPr>
          <a:xfrm>
            <a:off x="3888000" y="3932800"/>
            <a:ext cx="4416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900">
                <a:solidFill>
                  <a:schemeClr val="hlink"/>
                </a:solidFill>
                <a:uFill>
                  <a:noFill/>
                </a:uFill>
                <a:latin typeface="Pacifico"/>
                <a:ea typeface="Pacifico"/>
                <a:cs typeface="Pacifico"/>
                <a:sym typeface="Pacifico"/>
                <a:hlinkClick r:id="rId5"/>
              </a:rPr>
              <a:t>книга интеллект-карты </a:t>
            </a:r>
            <a:r>
              <a:rPr lang="ru-RU" sz="3900">
                <a:latin typeface="Pacifico"/>
                <a:ea typeface="Pacifico"/>
                <a:cs typeface="Pacifico"/>
                <a:sym typeface="Pacifico"/>
              </a:rPr>
              <a:t> </a:t>
            </a:r>
            <a:endParaRPr sz="3900"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112" name="Google Shape;112;g3352f216e9d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6096896">
            <a:off x="7124692" y="2435910"/>
            <a:ext cx="1863842" cy="1609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95e5e449e4_0_11"/>
          <p:cNvSpPr txBox="1"/>
          <p:nvPr>
            <p:ph type="title"/>
          </p:nvPr>
        </p:nvSpPr>
        <p:spPr>
          <a:xfrm>
            <a:off x="2985000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Теоретическое описание приема</a:t>
            </a:r>
            <a:endParaRPr b="1" i="1" sz="2600">
              <a:solidFill>
                <a:srgbClr val="1F3864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18" name="Google Shape;118;g395e5e449e4_0_11"/>
          <p:cNvSpPr txBox="1"/>
          <p:nvPr>
            <p:ph idx="1" type="body"/>
          </p:nvPr>
        </p:nvSpPr>
        <p:spPr>
          <a:xfrm>
            <a:off x="0" y="1399000"/>
            <a:ext cx="67239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>
                <a:latin typeface="Spectral"/>
                <a:ea typeface="Spectral"/>
                <a:cs typeface="Spectral"/>
                <a:sym typeface="Spectral"/>
              </a:rPr>
              <a:t>В центре располагается ключевое понятие, от него отходят основные ветви (категории), которые затем детализируются более тонкими ветвями (конкретные примеры, ассоциации). </a:t>
            </a:r>
            <a:br>
              <a:rPr lang="ru-RU" sz="2000">
                <a:latin typeface="Spectral"/>
                <a:ea typeface="Spectral"/>
                <a:cs typeface="Spectral"/>
                <a:sym typeface="Spectral"/>
              </a:rPr>
            </a:br>
            <a:br>
              <a:rPr lang="ru-RU" sz="2000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2000">
                <a:latin typeface="Spectral"/>
                <a:ea typeface="Spectral"/>
                <a:cs typeface="Spectral"/>
                <a:sym typeface="Spectral"/>
              </a:rPr>
              <a:t>В отличие от линейного списка или простой спайдерграммы, интеллект‑карта задействует оба полушария мозга, улучшает запоминание и помогает увидеть структуру темы целиком. </a:t>
            </a:r>
            <a:br>
              <a:rPr lang="ru-RU" sz="2000">
                <a:latin typeface="Spectral"/>
                <a:ea typeface="Spectral"/>
                <a:cs typeface="Spectral"/>
                <a:sym typeface="Spectral"/>
              </a:rPr>
            </a:br>
            <a:br>
              <a:rPr lang="ru-RU" sz="2000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2000">
                <a:latin typeface="Spectral"/>
                <a:ea typeface="Spectral"/>
                <a:cs typeface="Spectral"/>
                <a:sym typeface="Spectral"/>
              </a:rPr>
              <a:t>Совместное создание карты на уроке усиливает коммуникативное взаимодействие и позволяет учитывать разные точки зрения.</a:t>
            </a:r>
            <a:endParaRPr sz="2000">
              <a:latin typeface="Spectral"/>
              <a:ea typeface="Spectral"/>
              <a:cs typeface="Spectral"/>
              <a:sym typeface="Spectral"/>
            </a:endParaRPr>
          </a:p>
        </p:txBody>
      </p:sp>
      <p:pic>
        <p:nvPicPr>
          <p:cNvPr id="119" name="Google Shape;119;g395e5e449e4_0_11" title="mindmap2_1508159432.jpg"/>
          <p:cNvPicPr preferRelativeResize="0"/>
          <p:nvPr/>
        </p:nvPicPr>
        <p:blipFill rotWithShape="1">
          <a:blip r:embed="rId3">
            <a:alphaModFix/>
          </a:blip>
          <a:srcRect b="0" l="19489" r="17725" t="0"/>
          <a:stretch/>
        </p:blipFill>
        <p:spPr>
          <a:xfrm>
            <a:off x="6666150" y="1399000"/>
            <a:ext cx="5440550" cy="463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"/>
          <p:cNvSpPr txBox="1"/>
          <p:nvPr>
            <p:ph idx="4294967295" type="title"/>
          </p:nvPr>
        </p:nvSpPr>
        <p:spPr>
          <a:xfrm>
            <a:off x="3567200" y="-288350"/>
            <a:ext cx="9704100" cy="234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Практическая значимость</a:t>
            </a:r>
            <a:b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b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sz="1200">
              <a:solidFill>
                <a:srgbClr val="0F1115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" name="Google Shape;125;p3"/>
          <p:cNvSpPr txBox="1"/>
          <p:nvPr/>
        </p:nvSpPr>
        <p:spPr>
          <a:xfrm>
            <a:off x="371325" y="1378475"/>
            <a:ext cx="77193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Тема урока:</a:t>
            </a:r>
            <a: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«The Wonders of Weather» </a:t>
            </a:r>
            <a:endParaRPr sz="20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i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Класс:</a:t>
            </a:r>
            <a: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8</a:t>
            </a:r>
            <a:b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b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Предмет:</a:t>
            </a:r>
            <a: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Английский язык</a:t>
            </a:r>
            <a:endParaRPr sz="20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i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Этап урока: </a:t>
            </a:r>
            <a: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Этап актуализации знаний и первичного закрепления нового материала (комбинированный урок).</a:t>
            </a:r>
            <a:endParaRPr sz="20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i="1" lang="ru-RU" sz="20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Возможные варианты применения: </a:t>
            </a:r>
            <a:r>
              <a:rPr lang="ru-RU" sz="20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мозговой штурм в начале темы, систематизация нового материала, проектное задание</a:t>
            </a:r>
            <a:endParaRPr sz="20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pic>
        <p:nvPicPr>
          <p:cNvPr id="126" name="Google Shape;126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5650" y="1491625"/>
            <a:ext cx="2855775" cy="387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"/>
          <p:cNvSpPr txBox="1"/>
          <p:nvPr>
            <p:ph type="title"/>
          </p:nvPr>
        </p:nvSpPr>
        <p:spPr>
          <a:xfrm>
            <a:off x="3545128" y="-735825"/>
            <a:ext cx="49722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Применение приема на уроке</a:t>
            </a:r>
            <a:endParaRPr/>
          </a:p>
        </p:txBody>
      </p:sp>
      <p:sp>
        <p:nvSpPr>
          <p:cNvPr id="132" name="Google Shape;132;p4"/>
          <p:cNvSpPr txBox="1"/>
          <p:nvPr>
            <p:ph idx="1" type="body"/>
          </p:nvPr>
        </p:nvSpPr>
        <p:spPr>
          <a:xfrm>
            <a:off x="741300" y="1182475"/>
            <a:ext cx="6937200" cy="58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Оргмомент и целеполагание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На доске центральный образ </a:t>
            </a:r>
            <a:r>
              <a:rPr b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WEATHER.</a:t>
            </a:r>
            <a:br>
              <a:rPr b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Ученики называют ассоциации (sunny, rainy…).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Цель: создать «карту памяти» для рассказа о погоде.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b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Выделение категорий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Наводящие вопросы → определение блоков: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b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Precipitation, Temperature, Wind, Sky &amp; Clouds, Feelings &amp; Effects.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Каждая категория фиксируется как крупная ветвь на доске.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b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Группировка слов у доски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Ученики берут карточки со словами (изученные + новые) и прикрепляют к нужной категории, комментируя выбор.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Внутри категорий выделяются подгруппы (например, Hot/Cold).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Добавляются ассоциации и идиомы.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b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Параллельное создание цифровой карты в Mind Map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Учитель дублирует процесс на экране: каждое слово → цветной блок.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latin typeface="Spectral"/>
                <a:ea typeface="Spectral"/>
                <a:cs typeface="Spectral"/>
                <a:sym typeface="Spectral"/>
              </a:rPr>
              <a:t>– Цвета блоков:</a:t>
            </a:r>
            <a:br>
              <a:rPr lang="ru-RU" sz="1316">
                <a:latin typeface="Spectral"/>
                <a:ea typeface="Spectral"/>
                <a:cs typeface="Spectral"/>
                <a:sym typeface="Spectral"/>
              </a:rPr>
            </a:br>
            <a:r>
              <a:rPr b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Temperature – красный, Precipitation – синий, Wind – серый,</a:t>
            </a:r>
            <a:br>
              <a:rPr b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Sky &amp; Clouds – фиолетовый, Feelings – желтый.</a:t>
            </a:r>
            <a:br>
              <a:rPr lang="ru-RU" sz="1216">
                <a:latin typeface="Spectral"/>
                <a:ea typeface="Spectral"/>
                <a:cs typeface="Spectral"/>
                <a:sym typeface="Spectral"/>
              </a:rPr>
            </a:br>
            <a:endParaRPr sz="1216"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sz="700"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33" name="Google Shape;133;p4"/>
          <p:cNvSpPr txBox="1"/>
          <p:nvPr/>
        </p:nvSpPr>
        <p:spPr>
          <a:xfrm>
            <a:off x="7678500" y="1784900"/>
            <a:ext cx="4062000" cy="42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Обсуждение и корректировка</a:t>
            </a:r>
            <a:b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– Коллективный просмотр карты, уточнение спорных случаев.</a:t>
            </a:r>
            <a:b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– В приложении легко добавляются связи и перемещаются элементы.</a:t>
            </a:r>
            <a:b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1316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Речевая практика</a:t>
            </a:r>
            <a:b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– Работа в парах: составление мини‑монологов прогноза погоды с опорой на карту.</a:t>
            </a:r>
            <a:b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1316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b="1" i="1" lang="ru-RU" sz="1316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Рефлексия</a:t>
            </a:r>
            <a:b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lang="ru-RU" sz="1316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– Ученики делятся, помогла ли карта запомнить слова, что было легко/трудно, отмечают пользу цветов в распределении.</a:t>
            </a:r>
            <a:endParaRPr sz="1316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95e5e449e4_0_49"/>
          <p:cNvSpPr txBox="1"/>
          <p:nvPr>
            <p:ph type="title"/>
          </p:nvPr>
        </p:nvSpPr>
        <p:spPr>
          <a:xfrm>
            <a:off x="3370728" y="-776075"/>
            <a:ext cx="49722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Применение приема на уроке</a:t>
            </a:r>
            <a:endParaRPr/>
          </a:p>
        </p:txBody>
      </p:sp>
      <p:pic>
        <p:nvPicPr>
          <p:cNvPr id="139" name="Google Shape;139;g395e5e449e4_0_49" title="WEATHER_page-0001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6613" l="6905" r="7214" t="6604"/>
          <a:stretch/>
        </p:blipFill>
        <p:spPr>
          <a:xfrm>
            <a:off x="2810938" y="908637"/>
            <a:ext cx="6927273" cy="5209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95e5e449e4_0_49"/>
          <p:cNvSpPr txBox="1"/>
          <p:nvPr>
            <p:ph idx="1" type="body"/>
          </p:nvPr>
        </p:nvSpPr>
        <p:spPr>
          <a:xfrm flipH="1">
            <a:off x="-998700" y="6445850"/>
            <a:ext cx="998700" cy="2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sz="700"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41" name="Google Shape;141;g395e5e449e4_0_49"/>
          <p:cNvSpPr txBox="1"/>
          <p:nvPr/>
        </p:nvSpPr>
        <p:spPr>
          <a:xfrm>
            <a:off x="469950" y="4750725"/>
            <a:ext cx="30000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900">
                <a:solidFill>
                  <a:schemeClr val="hlink"/>
                </a:solidFill>
                <a:uFill>
                  <a:noFill/>
                </a:uFill>
                <a:latin typeface="Pacifico"/>
                <a:ea typeface="Pacifico"/>
                <a:cs typeface="Pacifico"/>
                <a:sym typeface="Pacifico"/>
                <a:hlinkClick r:id="rId4"/>
              </a:rPr>
              <a:t>mind map</a:t>
            </a:r>
            <a:endParaRPr sz="3900">
              <a:solidFill>
                <a:schemeClr val="hlink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142" name="Google Shape;142;g395e5e449e4_0_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4591201">
            <a:off x="224177" y="3643375"/>
            <a:ext cx="1009650" cy="125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d00dd060d3_0_0"/>
          <p:cNvSpPr txBox="1"/>
          <p:nvPr/>
        </p:nvSpPr>
        <p:spPr>
          <a:xfrm>
            <a:off x="714350" y="1093450"/>
            <a:ext cx="8955300" cy="59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1. INTRODUCTION</a:t>
            </a: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                                                                                                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Today the weather is…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I’d like to describe the weather in my city.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Looking outside the window…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2. TEMPERATURE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It feels boiling hot / freezing.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It’s pretty mild / chilly.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The temperature is above / below zero.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3. PRECIPITATION &amp; SKY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It’s raining / drizzling / pouring.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It’s snowing / a blizzard.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The sky is clear / overcast / pitch-black.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1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There’s fog / a rainbow.</a:t>
            </a:r>
            <a:b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</a:b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49" name="Google Shape;149;g3d00dd060d3_0_0"/>
          <p:cNvSpPr txBox="1"/>
          <p:nvPr/>
        </p:nvSpPr>
        <p:spPr>
          <a:xfrm>
            <a:off x="6284150" y="1311725"/>
            <a:ext cx="6659700" cy="47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4. FEELINGS &amp; EFFECTS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The weather is pleasant / gloomy / refreshing.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I’ll stay in. / Let’s go for a walk.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 need an umbrella.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5. CONNECTING WORDS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However,…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In the morning… but in the evening…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Because of this…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-RU" sz="1900">
                <a:solidFill>
                  <a:srgbClr val="1D3152"/>
                </a:solidFill>
                <a:latin typeface="Spectral"/>
                <a:ea typeface="Spectral"/>
                <a:cs typeface="Spectral"/>
                <a:sym typeface="Spectral"/>
              </a:rPr>
              <a:t>6. CONCLUSION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That’s all.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In short, it’s a… day.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F1115"/>
              </a:buClr>
              <a:buSzPts val="1200"/>
              <a:buFont typeface="Roboto"/>
              <a:buChar char="●"/>
            </a:pPr>
            <a:r>
              <a:rPr lang="ru-RU" sz="1800">
                <a:solidFill>
                  <a:schemeClr val="dk1"/>
                </a:solidFill>
                <a:latin typeface="Spectral"/>
                <a:ea typeface="Spectral"/>
                <a:cs typeface="Spectral"/>
                <a:sym typeface="Spectral"/>
              </a:rPr>
              <a:t>To sum up, it’s perfect for staying in / going out.</a:t>
            </a:r>
            <a:endParaRPr sz="1800">
              <a:solidFill>
                <a:schemeClr val="dk1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150" name="Google Shape;150;g3d00dd060d3_0_0"/>
          <p:cNvSpPr txBox="1"/>
          <p:nvPr/>
        </p:nvSpPr>
        <p:spPr>
          <a:xfrm>
            <a:off x="4087825" y="389400"/>
            <a:ext cx="4887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Опора</a:t>
            </a: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 для монолога</a:t>
            </a:r>
            <a:endParaRPr b="1" i="1" sz="2600">
              <a:solidFill>
                <a:srgbClr val="1F3864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d00dd060d3_0_12"/>
          <p:cNvSpPr txBox="1"/>
          <p:nvPr/>
        </p:nvSpPr>
        <p:spPr>
          <a:xfrm>
            <a:off x="198450" y="1964525"/>
            <a:ext cx="367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7" name="Google Shape;157;g3d00dd060d3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912450"/>
            <a:ext cx="11887199" cy="3033097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3d00dd060d3_0_12"/>
          <p:cNvSpPr txBox="1"/>
          <p:nvPr/>
        </p:nvSpPr>
        <p:spPr>
          <a:xfrm>
            <a:off x="4206875" y="734225"/>
            <a:ext cx="3000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b="1" i="1" lang="ru-RU" sz="2600">
                <a:solidFill>
                  <a:srgbClr val="1F3864"/>
                </a:solidFill>
                <a:latin typeface="Spectral"/>
                <a:ea typeface="Spectral"/>
                <a:cs typeface="Spectral"/>
                <a:sym typeface="Spectral"/>
              </a:rPr>
              <a:t>Пример монолога</a:t>
            </a:r>
            <a:endParaRPr b="1" i="1" sz="2600">
              <a:solidFill>
                <a:srgbClr val="1F3864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